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rawings/drawing3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71" r:id="rId2"/>
    <p:sldId id="570" r:id="rId3"/>
    <p:sldId id="566" r:id="rId4"/>
    <p:sldId id="567" r:id="rId5"/>
    <p:sldId id="568" r:id="rId6"/>
    <p:sldId id="569" r:id="rId7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CC3300"/>
    <a:srgbClr val="336600"/>
    <a:srgbClr val="006600"/>
    <a:srgbClr val="99FFCC"/>
    <a:srgbClr val="00FFFF"/>
    <a:srgbClr val="66CCFF"/>
    <a:srgbClr val="FF9966"/>
    <a:srgbClr val="9966FF"/>
    <a:srgbClr val="FF5A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5577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64" y="-126"/>
      </p:cViewPr>
      <p:guideLst>
        <p:guide orient="horz" pos="3110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zeus\Indicadores-Gestao\EDITORA\2015\2015_Relat&#243;rio%20de%20Indicadores%20EDITORA%20-%20UFGD_sem%20senha_ok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zeus\Indicadores-Gestao\EDITORA\2015\2015_Relat&#243;rio%20de%20Indicadores%20EDITORA%20-%20UFGD_sem%20senha_ok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zeus\Indicadores-Gestao\EDITORA\2015\2015_Relat&#243;rio%20de%20Indicadores%20EDITORA%20-%20UFGD_sem%20senha_ok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EDITORA\2015\2015_Relat&#243;rio%20de%20Indicadores%20EDITORA%20-%20UFGD_sem%20senha_ok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EDITORA\2015\2015_Relat&#243;rio%20de%20Indicadores%20EDITORA%20-%20UFGD_sem%20senha_ok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EDITORA\2015\2015_Relat&#243;rio%20de%20Indicadores%20EDITORA%20-%20UFGD_sem%20senha_ok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EDITORA\2015\2015_Relat&#243;rio%20de%20Indicadores%20EDITORA%20-%20UFGD_sem%20senha_ok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EDITORA\2015\2015_Relat&#243;rio%20de%20Indicadores%20EDITORA%20-%20UFGD_sem%20senha_o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roundedCorners val="1"/>
  <c:chart>
    <c:autoTitleDeleted val="1"/>
    <c:view3D>
      <c:rotX val="75"/>
      <c:rotY val="202"/>
      <c:rAngAx val="1"/>
    </c:view3D>
    <c:plotArea>
      <c:layout>
        <c:manualLayout>
          <c:layoutTarget val="inner"/>
          <c:xMode val="edge"/>
          <c:yMode val="edge"/>
          <c:x val="0.23996855861767291"/>
          <c:y val="6.9369532162677119E-2"/>
          <c:w val="0.50776629483814528"/>
          <c:h val="0.83099207144607112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66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62FC24"/>
              </a:solidFill>
              <a:ln>
                <a:solidFill>
                  <a:srgbClr val="62FC24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ln>
                <a:solidFill>
                  <a:srgbClr val="0066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8.0205599300087766E-3"/>
                  <c:y val="-0.131351599782147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7.1253505108994697E-2"/>
                  <c:y val="5.9844364189400832E-2"/>
                </c:manualLayout>
              </c:layout>
              <c:tx>
                <c:rich>
                  <a:bodyPr/>
                  <a:lstStyle/>
                  <a:p>
                    <a:r>
                      <a:rPr lang="pt-BR" sz="1000" dirty="0">
                        <a:latin typeface="+mn-lt"/>
                      </a:rPr>
                      <a:t>L</a:t>
                    </a:r>
                    <a:r>
                      <a:rPr lang="pt-BR" dirty="0"/>
                      <a:t>ivros custeados pelo autor</a:t>
                    </a:r>
                    <a:r>
                      <a:rPr lang="pt-BR" dirty="0" smtClean="0"/>
                      <a:t>/ parceiro</a:t>
                    </a:r>
                    <a:r>
                      <a:rPr lang="pt-BR" dirty="0"/>
                      <a:t>
5
22%</a:t>
                    </a:r>
                  </a:p>
                </c:rich>
              </c:tx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2.4421478565179417E-2"/>
                  <c:y val="4.7031246520122097E-2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9.4025043744532272E-2"/>
                  <c:y val="4.5381151664976076E-2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4"/>
              <c:delete val="1"/>
            </c:dLbl>
            <c:spPr>
              <a:no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/>
              <a:lstStyle/>
              <a:p>
                <a:pPr>
                  <a:defRPr>
                    <a:latin typeface="+mn-lt"/>
                  </a:defRPr>
                </a:pPr>
                <a:endParaRPr lang="pt-BR"/>
              </a:p>
            </c:txPr>
            <c:showVal val="1"/>
            <c:showCatName val="1"/>
            <c:showPercent val="1"/>
            <c:separator>
</c:separator>
            <c:showLeaderLines val="1"/>
          </c:dLbls>
          <c:cat>
            <c:strRef>
              <c:f>Dados_editora!$D$11:$D$15</c:f>
              <c:strCache>
                <c:ptCount val="5"/>
                <c:pt idx="0">
                  <c:v>Livros com ônus da UFGD</c:v>
                </c:pt>
                <c:pt idx="1">
                  <c:v>Livros custeados pelo autor/parceiro</c:v>
                </c:pt>
                <c:pt idx="2">
                  <c:v>Cadernos Acadêmicos </c:v>
                </c:pt>
                <c:pt idx="3">
                  <c:v>E-books</c:v>
                </c:pt>
                <c:pt idx="4">
                  <c:v>Revistas Premissas</c:v>
                </c:pt>
              </c:strCache>
            </c:strRef>
          </c:cat>
          <c:val>
            <c:numRef>
              <c:f>Dados_editora!$E$11:$E$15</c:f>
              <c:numCache>
                <c:formatCode>General</c:formatCode>
                <c:ptCount val="5"/>
                <c:pt idx="0">
                  <c:v>12</c:v>
                </c:pt>
                <c:pt idx="1">
                  <c:v>5</c:v>
                </c:pt>
                <c:pt idx="2">
                  <c:v>6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</c:pie3DChart>
    </c:plotArea>
    <c:plotVisOnly val="1"/>
    <c:dispBlanksAs val="zero"/>
  </c:chart>
  <c:spPr>
    <a:ln>
      <a:noFill/>
    </a:ln>
  </c:spPr>
  <c:txPr>
    <a:bodyPr/>
    <a:lstStyle/>
    <a:p>
      <a:pPr>
        <a:defRPr sz="1000">
          <a:latin typeface="+mn-lt"/>
          <a:ea typeface="Tahoma" pitchFamily="34" charset="0"/>
          <a:cs typeface="Arial" pitchFamily="34" charset="0"/>
        </a:defRPr>
      </a:pPr>
      <a:endParaRPr lang="pt-BR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roundedCorners val="1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.21796751968503941"/>
          <c:y val="0.10484226915375444"/>
          <c:w val="0.51358213035870459"/>
          <c:h val="0.8951577308462445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006600"/>
              </a:solidFill>
              <a:ln>
                <a:solidFill>
                  <a:srgbClr val="62FC24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8.2147309711286129E-2"/>
                  <c:y val="2.0777275663024335E-2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0.23329232283464571"/>
                  <c:y val="-8.8016869435991723E-3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2"/>
              <c:delete val="1"/>
            </c:dLbl>
            <c:dLbl>
              <c:idx val="3"/>
              <c:layout>
                <c:manualLayout>
                  <c:x val="-9.6878261357473031E-2"/>
                  <c:y val="0.14735129024713517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-0.25974002655843725"/>
                  <c:y val="0.10122102590866718"/>
                </c:manualLayout>
              </c:layout>
              <c:showVal val="1"/>
              <c:showCatName val="1"/>
              <c:showPercent val="1"/>
              <c:separator>
</c:separator>
            </c:dLbl>
            <c:spPr>
              <a:no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showVal val="1"/>
            <c:showCatName val="1"/>
            <c:showPercent val="1"/>
            <c:separator>
</c:separator>
            <c:showLeaderLines val="1"/>
          </c:dLbls>
          <c:cat>
            <c:strRef>
              <c:f>Dados_editora!$D$30:$D$32</c:f>
              <c:strCache>
                <c:ptCount val="3"/>
                <c:pt idx="0">
                  <c:v>E-books</c:v>
                </c:pt>
                <c:pt idx="1">
                  <c:v>Livros</c:v>
                </c:pt>
                <c:pt idx="2">
                  <c:v>Cadernos Acadêmicos </c:v>
                </c:pt>
              </c:strCache>
            </c:strRef>
          </c:cat>
          <c:val>
            <c:numRef>
              <c:f>Dados_editora!$L$30:$L$32</c:f>
              <c:numCache>
                <c:formatCode>General</c:formatCode>
                <c:ptCount val="3"/>
                <c:pt idx="0">
                  <c:v>4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</c:pie3DChart>
    </c:plotArea>
    <c:plotVisOnly val="1"/>
    <c:dispBlanksAs val="zero"/>
  </c:chart>
  <c:spPr>
    <a:ln>
      <a:noFill/>
    </a:ln>
  </c:spPr>
  <c:txPr>
    <a:bodyPr/>
    <a:lstStyle/>
    <a:p>
      <a:pPr>
        <a:defRPr sz="1000">
          <a:latin typeface="+mn-lt"/>
          <a:ea typeface="Tahoma" pitchFamily="34" charset="0"/>
          <a:cs typeface="Arial" pitchFamily="34" charset="0"/>
        </a:defRPr>
      </a:pPr>
      <a:endParaRPr lang="pt-BR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roundedCorners val="1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.28393974190726207"/>
          <c:y val="2.4488723676937781E-2"/>
          <c:w val="0.48580435258092747"/>
          <c:h val="0.93051329085604406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006600"/>
              </a:solidFill>
              <a:ln>
                <a:solidFill>
                  <a:srgbClr val="62FC24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0.123783628608924"/>
                  <c:y val="-4.6719702537501732E-2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0.29926454505686834"/>
                  <c:y val="1.3697305789909521E-2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0.14796533245844315"/>
                  <c:y val="2.6701419891437931E-2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-9.6878261357473031E-2"/>
                  <c:y val="0.14735129024713517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-0.25974002655843725"/>
                  <c:y val="0.10122102590866718"/>
                </c:manualLayout>
              </c:layout>
              <c:showVal val="1"/>
              <c:showCatName val="1"/>
              <c:showPercent val="1"/>
              <c:separator>
</c:separator>
            </c:dLbl>
            <c:spPr>
              <a:no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showVal val="1"/>
            <c:showCatName val="1"/>
            <c:showPercent val="1"/>
            <c:separator>
</c:separator>
            <c:showLeaderLines val="1"/>
          </c:dLbls>
          <c:cat>
            <c:strRef>
              <c:f>Dados_editora!$D$30:$D$32</c:f>
              <c:strCache>
                <c:ptCount val="3"/>
                <c:pt idx="0">
                  <c:v>E-books</c:v>
                </c:pt>
                <c:pt idx="1">
                  <c:v>Livros</c:v>
                </c:pt>
                <c:pt idx="2">
                  <c:v>Cadernos Acadêmicos </c:v>
                </c:pt>
              </c:strCache>
            </c:strRef>
          </c:cat>
          <c:val>
            <c:numRef>
              <c:f>Dados_editora!$M$30:$M$32</c:f>
              <c:numCache>
                <c:formatCode>General</c:formatCode>
                <c:ptCount val="3"/>
                <c:pt idx="0">
                  <c:v>12</c:v>
                </c:pt>
                <c:pt idx="1">
                  <c:v>137</c:v>
                </c:pt>
                <c:pt idx="2">
                  <c:v>16</c:v>
                </c:pt>
              </c:numCache>
            </c:numRef>
          </c:val>
        </c:ser>
      </c:pie3DChart>
    </c:plotArea>
    <c:plotVisOnly val="1"/>
    <c:dispBlanksAs val="zero"/>
  </c:chart>
  <c:spPr>
    <a:ln>
      <a:noFill/>
    </a:ln>
  </c:spPr>
  <c:txPr>
    <a:bodyPr/>
    <a:lstStyle/>
    <a:p>
      <a:pPr>
        <a:defRPr sz="1000">
          <a:latin typeface="+mn-lt"/>
          <a:ea typeface="Tahoma" pitchFamily="34" charset="0"/>
          <a:cs typeface="Arial" pitchFamily="34" charset="0"/>
        </a:defRPr>
      </a:pPr>
      <a:endParaRPr lang="pt-BR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roundedCorners val="1"/>
  <c:chart>
    <c:autoTitleDeleted val="1"/>
    <c:view3D>
      <c:rotX val="0"/>
      <c:rotY val="0"/>
      <c:perspective val="0"/>
    </c:view3D>
    <c:plotArea>
      <c:layout>
        <c:manualLayout>
          <c:layoutTarget val="inner"/>
          <c:xMode val="edge"/>
          <c:yMode val="edge"/>
          <c:x val="0.1315709755030621"/>
          <c:y val="0.13587771886028047"/>
          <c:w val="0.81896926946631676"/>
          <c:h val="0.81973118638783105"/>
        </c:manualLayout>
      </c:layout>
      <c:bar3DChart>
        <c:barDir val="bar"/>
        <c:grouping val="clustered"/>
        <c:ser>
          <c:idx val="1"/>
          <c:order val="0"/>
          <c:tx>
            <c:strRef>
              <c:f>Dados_editora!$D$87</c:f>
              <c:strCache>
                <c:ptCount val="1"/>
                <c:pt idx="0">
                  <c:v>Periódicos</c:v>
                </c:pt>
              </c:strCache>
            </c:strRef>
          </c:tx>
          <c:spPr>
            <a:solidFill>
              <a:srgbClr val="FFCC00"/>
            </a:solidFill>
          </c:spPr>
          <c:dLbls>
            <c:showVal val="1"/>
          </c:dLbls>
          <c:cat>
            <c:numRef>
              <c:f>Dados_editora!$E$87:$M$87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Dados_editora!$E$90:$M$90</c:f>
              <c:numCache>
                <c:formatCode>General</c:formatCode>
                <c:ptCount val="9"/>
                <c:pt idx="0">
                  <c:v>9</c:v>
                </c:pt>
                <c:pt idx="1">
                  <c:v>15</c:v>
                </c:pt>
                <c:pt idx="2">
                  <c:v>16</c:v>
                </c:pt>
                <c:pt idx="3">
                  <c:v>23</c:v>
                </c:pt>
                <c:pt idx="4">
                  <c:v>23</c:v>
                </c:pt>
                <c:pt idx="5">
                  <c:v>23</c:v>
                </c:pt>
                <c:pt idx="6">
                  <c:v>21</c:v>
                </c:pt>
                <c:pt idx="7">
                  <c:v>19</c:v>
                </c:pt>
                <c:pt idx="8">
                  <c:v>15</c:v>
                </c:pt>
              </c:numCache>
            </c:numRef>
          </c:val>
        </c:ser>
        <c:gapWidth val="30"/>
        <c:shape val="cylinder"/>
        <c:axId val="84065280"/>
        <c:axId val="84116608"/>
        <c:axId val="0"/>
      </c:bar3DChart>
      <c:catAx>
        <c:axId val="84065280"/>
        <c:scaling>
          <c:orientation val="minMax"/>
        </c:scaling>
        <c:axPos val="l"/>
        <c:numFmt formatCode="General" sourceLinked="1"/>
        <c:tickLblPos val="nextTo"/>
        <c:crossAx val="84116608"/>
        <c:crosses val="autoZero"/>
        <c:auto val="1"/>
        <c:lblAlgn val="ctr"/>
        <c:lblOffset val="100"/>
      </c:catAx>
      <c:valAx>
        <c:axId val="84116608"/>
        <c:scaling>
          <c:orientation val="minMax"/>
        </c:scaling>
        <c:delete val="1"/>
        <c:axPos val="b"/>
        <c:numFmt formatCode="General" sourceLinked="1"/>
        <c:tickLblPos val="none"/>
        <c:crossAx val="84065280"/>
        <c:crosses val="autoZero"/>
        <c:crossBetween val="between"/>
      </c:valAx>
    </c:plotArea>
    <c:plotVisOnly val="1"/>
    <c:dispBlanksAs val="gap"/>
  </c:chart>
  <c:spPr>
    <a:noFill/>
    <a:ln>
      <a:noFill/>
    </a:ln>
  </c:spPr>
  <c:txPr>
    <a:bodyPr/>
    <a:lstStyle/>
    <a:p>
      <a:pPr>
        <a:defRPr sz="1000">
          <a:latin typeface="+mn-lt"/>
          <a:ea typeface="Tahoma" pitchFamily="34" charset="0"/>
          <a:cs typeface="Tahoma" pitchFamily="34" charset="0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roundedCorners val="1"/>
  <c:chart>
    <c:autoTitleDeleted val="1"/>
    <c:view3D>
      <c:rotX val="0"/>
      <c:rotY val="0"/>
      <c:perspective val="0"/>
    </c:view3D>
    <c:plotArea>
      <c:layout>
        <c:manualLayout>
          <c:layoutTarget val="inner"/>
          <c:xMode val="edge"/>
          <c:yMode val="edge"/>
          <c:x val="0.27045986439195147"/>
          <c:y val="6.5166598840681933E-2"/>
          <c:w val="0.60021926946631676"/>
          <c:h val="0.83580189548319639"/>
        </c:manualLayout>
      </c:layout>
      <c:bar3DChart>
        <c:barDir val="bar"/>
        <c:grouping val="clustered"/>
        <c:ser>
          <c:idx val="0"/>
          <c:order val="0"/>
          <c:tx>
            <c:strRef>
              <c:f>Dados_editora!$D$31</c:f>
              <c:strCache>
                <c:ptCount val="1"/>
                <c:pt idx="0">
                  <c:v>Livros</c:v>
                </c:pt>
              </c:strCache>
            </c:strRef>
          </c:tx>
          <c:spPr>
            <a:solidFill>
              <a:srgbClr val="FFC000"/>
            </a:solidFill>
          </c:spPr>
          <c:dLbls>
            <c:showVal val="1"/>
          </c:dLbls>
          <c:cat>
            <c:numRef>
              <c:f>Dados_editora!$E$29:$L$29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Dados_editora!$E$31:$L$31</c:f>
              <c:numCache>
                <c:formatCode>General</c:formatCode>
                <c:ptCount val="8"/>
                <c:pt idx="0">
                  <c:v>13</c:v>
                </c:pt>
                <c:pt idx="1">
                  <c:v>28</c:v>
                </c:pt>
                <c:pt idx="2">
                  <c:v>7</c:v>
                </c:pt>
                <c:pt idx="3">
                  <c:v>17</c:v>
                </c:pt>
                <c:pt idx="4">
                  <c:v>24</c:v>
                </c:pt>
                <c:pt idx="5">
                  <c:v>21</c:v>
                </c:pt>
                <c:pt idx="6">
                  <c:v>24</c:v>
                </c:pt>
                <c:pt idx="7">
                  <c:v>3</c:v>
                </c:pt>
              </c:numCache>
            </c:numRef>
          </c:val>
        </c:ser>
        <c:gapWidth val="10"/>
        <c:shape val="cylinder"/>
        <c:axId val="84976000"/>
        <c:axId val="85047552"/>
        <c:axId val="0"/>
      </c:bar3DChart>
      <c:catAx>
        <c:axId val="84976000"/>
        <c:scaling>
          <c:orientation val="minMax"/>
        </c:scaling>
        <c:axPos val="l"/>
        <c:numFmt formatCode="General" sourceLinked="1"/>
        <c:tickLblPos val="nextTo"/>
        <c:crossAx val="85047552"/>
        <c:crosses val="autoZero"/>
        <c:auto val="1"/>
        <c:lblAlgn val="ctr"/>
        <c:lblOffset val="100"/>
      </c:catAx>
      <c:valAx>
        <c:axId val="85047552"/>
        <c:scaling>
          <c:orientation val="minMax"/>
        </c:scaling>
        <c:delete val="1"/>
        <c:axPos val="b"/>
        <c:numFmt formatCode="General" sourceLinked="1"/>
        <c:tickLblPos val="none"/>
        <c:crossAx val="84976000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>
          <a:latin typeface="+mn-lt"/>
          <a:ea typeface="Tahoma" pitchFamily="34" charset="0"/>
          <a:cs typeface="Tahoma" pitchFamily="34" charset="0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roundedCorners val="1"/>
  <c:chart>
    <c:autoTitleDeleted val="1"/>
    <c:view3D>
      <c:rotX val="0"/>
      <c:rotY val="0"/>
      <c:perspective val="0"/>
    </c:view3D>
    <c:plotArea>
      <c:layout>
        <c:manualLayout>
          <c:layoutTarget val="inner"/>
          <c:xMode val="edge"/>
          <c:yMode val="edge"/>
          <c:x val="0.22872949475065621"/>
          <c:y val="8.4451449755117827E-2"/>
          <c:w val="0.16619149168853892"/>
          <c:h val="0.85187260457855873"/>
        </c:manualLayout>
      </c:layout>
      <c:bar3DChart>
        <c:barDir val="bar"/>
        <c:grouping val="clustered"/>
        <c:ser>
          <c:idx val="0"/>
          <c:order val="0"/>
          <c:tx>
            <c:strRef>
              <c:f>Dados_editora!$D$30</c:f>
              <c:strCache>
                <c:ptCount val="1"/>
                <c:pt idx="0">
                  <c:v>E-books</c:v>
                </c:pt>
              </c:strCache>
            </c:strRef>
          </c:tx>
          <c:spPr>
            <a:solidFill>
              <a:srgbClr val="FFC000"/>
            </a:solidFill>
          </c:spPr>
          <c:dLbls>
            <c:showVal val="1"/>
          </c:dLbls>
          <c:cat>
            <c:numRef>
              <c:f>Dados_editora!$E$29:$L$29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Dados_editora!$E$30:$L$30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4</c:v>
                </c:pt>
                <c:pt idx="7">
                  <c:v>4</c:v>
                </c:pt>
              </c:numCache>
            </c:numRef>
          </c:val>
        </c:ser>
        <c:gapWidth val="20"/>
        <c:shape val="cylinder"/>
        <c:axId val="88239488"/>
        <c:axId val="88419328"/>
        <c:axId val="0"/>
      </c:bar3DChart>
      <c:catAx>
        <c:axId val="88239488"/>
        <c:scaling>
          <c:orientation val="minMax"/>
        </c:scaling>
        <c:axPos val="l"/>
        <c:numFmt formatCode="General" sourceLinked="1"/>
        <c:tickLblPos val="nextTo"/>
        <c:crossAx val="88419328"/>
        <c:crosses val="autoZero"/>
        <c:auto val="1"/>
        <c:lblAlgn val="ctr"/>
        <c:lblOffset val="100"/>
      </c:catAx>
      <c:valAx>
        <c:axId val="88419328"/>
        <c:scaling>
          <c:orientation val="minMax"/>
          <c:max val="10"/>
        </c:scaling>
        <c:delete val="1"/>
        <c:axPos val="b"/>
        <c:numFmt formatCode="General" sourceLinked="1"/>
        <c:tickLblPos val="none"/>
        <c:crossAx val="88239488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>
          <a:latin typeface="+mn-lt"/>
          <a:ea typeface="Tahoma" pitchFamily="34" charset="0"/>
          <a:cs typeface="Tahoma" pitchFamily="34" charset="0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roundedCorners val="1"/>
  <c:chart>
    <c:autoTitleDeleted val="1"/>
    <c:view3D>
      <c:rotX val="0"/>
      <c:rotY val="0"/>
      <c:perspective val="0"/>
    </c:view3D>
    <c:plotArea>
      <c:layout>
        <c:manualLayout>
          <c:layoutTarget val="inner"/>
          <c:xMode val="edge"/>
          <c:yMode val="edge"/>
          <c:x val="0.17323764216972901"/>
          <c:y val="5.5524173383463785E-2"/>
          <c:w val="0.45785815835520582"/>
          <c:h val="0.87115745549299373"/>
        </c:manualLayout>
      </c:layout>
      <c:bar3DChart>
        <c:barDir val="bar"/>
        <c:grouping val="clustered"/>
        <c:ser>
          <c:idx val="0"/>
          <c:order val="0"/>
          <c:tx>
            <c:strRef>
              <c:f>Dados_editora!$D$32</c:f>
              <c:strCache>
                <c:ptCount val="1"/>
                <c:pt idx="0">
                  <c:v>Cadernos Acadêmicos </c:v>
                </c:pt>
              </c:strCache>
            </c:strRef>
          </c:tx>
          <c:spPr>
            <a:solidFill>
              <a:srgbClr val="FFC000"/>
            </a:solidFill>
          </c:spPr>
          <c:dLbls>
            <c:showVal val="1"/>
          </c:dLbls>
          <c:cat>
            <c:numRef>
              <c:f>Dados_editora!$E$29:$L$29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Dados_editora!$E$32:$L$32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1</c:v>
                </c:pt>
                <c:pt idx="4">
                  <c:v>0</c:v>
                </c:pt>
                <c:pt idx="5">
                  <c:v>7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30"/>
        <c:shape val="cylinder"/>
        <c:axId val="90005504"/>
        <c:axId val="90007040"/>
        <c:axId val="0"/>
      </c:bar3DChart>
      <c:catAx>
        <c:axId val="90005504"/>
        <c:scaling>
          <c:orientation val="minMax"/>
        </c:scaling>
        <c:axPos val="l"/>
        <c:numFmt formatCode="General" sourceLinked="1"/>
        <c:tickLblPos val="nextTo"/>
        <c:crossAx val="90007040"/>
        <c:crosses val="autoZero"/>
        <c:auto val="1"/>
        <c:lblAlgn val="ctr"/>
        <c:lblOffset val="100"/>
      </c:catAx>
      <c:valAx>
        <c:axId val="90007040"/>
        <c:scaling>
          <c:orientation val="minMax"/>
          <c:max val="20"/>
        </c:scaling>
        <c:delete val="1"/>
        <c:axPos val="b"/>
        <c:numFmt formatCode="General" sourceLinked="1"/>
        <c:tickLblPos val="none"/>
        <c:crossAx val="90005504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>
          <a:latin typeface="+mn-lt"/>
          <a:ea typeface="Tahoma" pitchFamily="34" charset="0"/>
          <a:cs typeface="Tahoma" pitchFamily="34" charset="0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roundedCorners val="1"/>
  <c:chart>
    <c:autoTitleDeleted val="1"/>
    <c:view3D>
      <c:rotX val="0"/>
      <c:rotY val="0"/>
      <c:perspective val="0"/>
    </c:view3D>
    <c:plotArea>
      <c:layout>
        <c:manualLayout>
          <c:layoutTarget val="inner"/>
          <c:xMode val="edge"/>
          <c:yMode val="edge"/>
          <c:x val="0.17323764216972901"/>
          <c:y val="6.1952457021609154E-2"/>
          <c:w val="0.6766081583552066"/>
          <c:h val="0.8743715973120666"/>
        </c:manualLayout>
      </c:layout>
      <c:bar3DChart>
        <c:barDir val="bar"/>
        <c:grouping val="clustered"/>
        <c:ser>
          <c:idx val="1"/>
          <c:order val="0"/>
          <c:tx>
            <c:strRef>
              <c:f>Dados_editora!$D$81</c:f>
              <c:strCache>
                <c:ptCount val="1"/>
                <c:pt idx="0">
                  <c:v>Quantidade de livros doados</c:v>
                </c:pt>
              </c:strCache>
            </c:strRef>
          </c:tx>
          <c:spPr>
            <a:solidFill>
              <a:srgbClr val="FFCC00"/>
            </a:solidFill>
          </c:spPr>
          <c:dLbls>
            <c:showVal val="1"/>
          </c:dLbls>
          <c:cat>
            <c:numRef>
              <c:f>Dados_editora!$E$80:$L$80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Dados_editora!$E$81:$L$81</c:f>
              <c:numCache>
                <c:formatCode>#,##0</c:formatCode>
                <c:ptCount val="8"/>
                <c:pt idx="0">
                  <c:v>235</c:v>
                </c:pt>
                <c:pt idx="1">
                  <c:v>3264</c:v>
                </c:pt>
                <c:pt idx="2">
                  <c:v>1756</c:v>
                </c:pt>
                <c:pt idx="3">
                  <c:v>2385</c:v>
                </c:pt>
                <c:pt idx="4">
                  <c:v>2289</c:v>
                </c:pt>
                <c:pt idx="5">
                  <c:v>7115</c:v>
                </c:pt>
                <c:pt idx="6">
                  <c:v>7096</c:v>
                </c:pt>
                <c:pt idx="7">
                  <c:v>850</c:v>
                </c:pt>
              </c:numCache>
            </c:numRef>
          </c:val>
        </c:ser>
        <c:gapWidth val="30"/>
        <c:shape val="cylinder"/>
        <c:axId val="101412224"/>
        <c:axId val="105672704"/>
        <c:axId val="0"/>
      </c:bar3DChart>
      <c:catAx>
        <c:axId val="101412224"/>
        <c:scaling>
          <c:orientation val="minMax"/>
        </c:scaling>
        <c:axPos val="l"/>
        <c:numFmt formatCode="General" sourceLinked="1"/>
        <c:tickLblPos val="nextTo"/>
        <c:crossAx val="105672704"/>
        <c:crosses val="autoZero"/>
        <c:auto val="1"/>
        <c:lblAlgn val="ctr"/>
        <c:lblOffset val="100"/>
      </c:catAx>
      <c:valAx>
        <c:axId val="105672704"/>
        <c:scaling>
          <c:orientation val="minMax"/>
        </c:scaling>
        <c:delete val="1"/>
        <c:axPos val="b"/>
        <c:numFmt formatCode="#,##0" sourceLinked="1"/>
        <c:tickLblPos val="none"/>
        <c:crossAx val="101412224"/>
        <c:crosses val="autoZero"/>
        <c:crossBetween val="between"/>
      </c:valAx>
    </c:plotArea>
    <c:plotVisOnly val="1"/>
    <c:dispBlanksAs val="gap"/>
  </c:chart>
  <c:spPr>
    <a:noFill/>
    <a:ln>
      <a:noFill/>
    </a:ln>
  </c:spPr>
  <c:txPr>
    <a:bodyPr/>
    <a:lstStyle/>
    <a:p>
      <a:pPr>
        <a:defRPr sz="1000">
          <a:latin typeface="+mn-lt"/>
          <a:ea typeface="Tahoma" pitchFamily="34" charset="0"/>
          <a:cs typeface="Tahoma" pitchFamily="34" charset="0"/>
        </a:defRPr>
      </a:pPr>
      <a:endParaRPr lang="pt-BR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E416-5795-4810-AA6A-890E3F4C86C7}" type="datetimeFigureOut">
              <a:rPr lang="pt-BR" smtClean="0"/>
              <a:pPr/>
              <a:t>21/07/2016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DDC86-4B38-4BDE-AC3C-04EB075E22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06969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B546B-EAEB-4439-8AE2-9DB76DD978D5}" type="datetimeFigureOut">
              <a:rPr lang="pt-BR" smtClean="0"/>
              <a:pPr/>
              <a:t>21/07/2016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88849-EA5A-402C-85C6-6AC58C5E35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94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3852865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21/07/2016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21/07/2016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21/07/2016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21/07/2016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2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21/07/2016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21/07/2016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4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21/07/2016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25"/>
          <p:cNvSpPr>
            <a:spLocks noGrp="1"/>
          </p:cNvSpPr>
          <p:nvPr>
            <p:ph type="title"/>
          </p:nvPr>
        </p:nvSpPr>
        <p:spPr>
          <a:xfrm>
            <a:off x="395536" y="6741368"/>
            <a:ext cx="5414227" cy="576064"/>
          </a:xfr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r"/>
            <a:r>
              <a:rPr lang="pt-BR" sz="7200" b="1" dirty="0" smtClean="0">
                <a:solidFill>
                  <a:srgbClr val="005000"/>
                </a:solidFill>
                <a:latin typeface="Agency FB" pitchFamily="34" charset="0"/>
              </a:rPr>
              <a:t>Indicadores da </a:t>
            </a:r>
            <a: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</a:br>
            <a:r>
              <a:rPr lang="pt-BR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/>
            </a:r>
            <a:br>
              <a:rPr lang="pt-BR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r>
              <a:rPr lang="pt-BR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/>
            </a:r>
            <a:br>
              <a:rPr lang="pt-BR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endParaRPr lang="pt-BR" sz="6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pic>
        <p:nvPicPr>
          <p:cNvPr id="1026" name="Picture 2" descr="C:\Users\ROZIMA~1\AppData\Local\Temp\Rar$DIa0.233\logo UFG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60775"/>
            <a:ext cx="1656184" cy="180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524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endParaRPr lang="pt-BR" sz="4500" dirty="0"/>
          </a:p>
        </p:txBody>
      </p:sp>
      <p:sp>
        <p:nvSpPr>
          <p:cNvPr id="20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836712"/>
            <a:ext cx="7859216" cy="568863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pPr algn="just"/>
            <a:r>
              <a:rPr lang="pt-BR" sz="2500" dirty="0" smtClean="0">
                <a:solidFill>
                  <a:srgbClr val="FFFF00"/>
                </a:solidFill>
                <a:cs typeface="Arial" pitchFamily="34" charset="0"/>
              </a:rPr>
              <a:t>CONSTRUÇÃO DO BANCO DE INDICADORES DA UFGD</a:t>
            </a:r>
          </a:p>
          <a:p>
            <a:endParaRPr lang="pt-BR" sz="14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ETAPAS: </a:t>
            </a:r>
          </a:p>
          <a:p>
            <a:endParaRPr lang="pt-BR" sz="14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1º - Sensibilização Pró-Reitorias e alguns Setores;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2º Visita aos setores “pilotos” para alinhamento da coleta de dados;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3º Coleta dos dados (atual e histórico);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4º Tabulação dos dados;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5º Disponibilização dos dados na pasta “Relatórios Consolidados” no ZEUS;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6º Atualização mensal dos dados disponibilizados;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7º Disponibilização dos dados na Página da UFGD (quando todos consolidados);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8º Elaboração do Anuário Estatístico da UFGD;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9º Elaboração de Estudos, em conjunto com os setores envolvidos, por meio dos dados coletados (ex. Efetividade dos programas implantados);</a:t>
            </a:r>
          </a:p>
        </p:txBody>
      </p:sp>
    </p:spTree>
    <p:extLst>
      <p:ext uri="{BB962C8B-B14F-4D97-AF65-F5344CB8AC3E}">
        <p14:creationId xmlns:p14="http://schemas.microsoft.com/office/powerpoint/2010/main" xmlns="" val="379809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Editora</a:t>
            </a:r>
            <a:endParaRPr lang="pt-BR" sz="4500" dirty="0"/>
          </a:p>
        </p:txBody>
      </p:sp>
      <p:sp>
        <p:nvSpPr>
          <p:cNvPr id="9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Quantidade de Obras em Fase de Produção </a:t>
            </a:r>
          </a:p>
        </p:txBody>
      </p:sp>
      <p:sp>
        <p:nvSpPr>
          <p:cNvPr id="10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Quantidade Obras publicadas pela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Editora -2015 </a:t>
            </a:r>
            <a:endParaRPr lang="pt-BR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Texto explicativo retangular com cantos arredondados 6"/>
          <p:cNvSpPr/>
          <p:nvPr/>
        </p:nvSpPr>
        <p:spPr>
          <a:xfrm>
            <a:off x="251520" y="6165304"/>
            <a:ext cx="1440160" cy="324036"/>
          </a:xfrm>
          <a:prstGeom prst="wedgeRoundRectCallout">
            <a:avLst>
              <a:gd name="adj1" fmla="val 58950"/>
              <a:gd name="adj2" fmla="val -155398"/>
              <a:gd name="adj3" fmla="val 16667"/>
            </a:avLst>
          </a:prstGeom>
          <a:solidFill>
            <a:srgbClr val="00500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100" b="1" dirty="0" smtClean="0">
                <a:solidFill>
                  <a:schemeClr val="bg1"/>
                </a:solidFill>
              </a:rPr>
              <a:t>Dados  de Jan/16</a:t>
            </a:r>
            <a:endParaRPr lang="pt-BR" sz="1100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Espaço Reservado para Conteúdo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943150044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Espaço Reservado para Conteúdo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3253911303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tângulo 10"/>
          <p:cNvSpPr/>
          <p:nvPr/>
        </p:nvSpPr>
        <p:spPr>
          <a:xfrm>
            <a:off x="395536" y="6611779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 smtClean="0"/>
              <a:t>Fonte: </a:t>
            </a:r>
            <a:r>
              <a:rPr lang="pt-BR" sz="1000" dirty="0" smtClean="0"/>
              <a:t>Editora. Org</a:t>
            </a:r>
            <a:r>
              <a:rPr lang="pt-BR" sz="1000" dirty="0"/>
              <a:t>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5888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Editora</a:t>
            </a:r>
            <a:endParaRPr lang="pt-BR" sz="4500" dirty="0"/>
          </a:p>
        </p:txBody>
      </p:sp>
      <p:sp>
        <p:nvSpPr>
          <p:cNvPr id="9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Quantidade de Periódicos publicados por ano - UFGD</a:t>
            </a:r>
          </a:p>
        </p:txBody>
      </p:sp>
      <p:sp>
        <p:nvSpPr>
          <p:cNvPr id="10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Obras publicadas pela Editora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– UFGD </a:t>
            </a:r>
          </a:p>
          <a:p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(2008-2015)</a:t>
            </a:r>
            <a:endParaRPr lang="pt-BR" sz="14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14" name="Espaço Reservado para Conteúdo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2334387229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160040652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tângulo 10"/>
          <p:cNvSpPr/>
          <p:nvPr/>
        </p:nvSpPr>
        <p:spPr>
          <a:xfrm>
            <a:off x="395536" y="6611779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 smtClean="0"/>
              <a:t>Fonte: </a:t>
            </a:r>
            <a:r>
              <a:rPr lang="pt-BR" sz="1000" dirty="0" smtClean="0"/>
              <a:t>Editora. Org</a:t>
            </a:r>
            <a:r>
              <a:rPr lang="pt-BR" sz="1000" dirty="0"/>
              <a:t>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06757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Editora</a:t>
            </a:r>
            <a:endParaRPr lang="pt-BR" sz="4500" dirty="0"/>
          </a:p>
        </p:txBody>
      </p:sp>
      <p:sp>
        <p:nvSpPr>
          <p:cNvPr id="9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Quantidade de Livros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publicados </a:t>
            </a:r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pela Editora por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ano</a:t>
            </a:r>
            <a:endParaRPr lang="pt-BR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Quantidade de E-books 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publicados </a:t>
            </a:r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pela Editora por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ano</a:t>
            </a:r>
            <a:endParaRPr lang="pt-BR" sz="14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13" name="Espaço Reservado para Conteúdo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009425165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Espaço Reservado para Conteúdo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173615881"/>
              </p:ext>
            </p:extLst>
          </p:nvPr>
        </p:nvGraphicFramePr>
        <p:xfrm>
          <a:off x="4427984" y="2204864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ângulo 7"/>
          <p:cNvSpPr/>
          <p:nvPr/>
        </p:nvSpPr>
        <p:spPr>
          <a:xfrm>
            <a:off x="395536" y="6611779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 smtClean="0"/>
              <a:t>Fonte: </a:t>
            </a:r>
            <a:r>
              <a:rPr lang="pt-BR" sz="1000" dirty="0" smtClean="0"/>
              <a:t>Editora. Org</a:t>
            </a:r>
            <a:r>
              <a:rPr lang="pt-BR" sz="1000" dirty="0"/>
              <a:t>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1974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Editora </a:t>
            </a:r>
            <a:endParaRPr lang="pt-BR" sz="4500" dirty="0"/>
          </a:p>
        </p:txBody>
      </p:sp>
      <p:sp>
        <p:nvSpPr>
          <p:cNvPr id="9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Quantidade de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Cadernos </a:t>
            </a:r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Acadêmicos 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publicados </a:t>
            </a:r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pela Editora por ano - UFGD</a:t>
            </a:r>
          </a:p>
        </p:txBody>
      </p:sp>
      <p:sp>
        <p:nvSpPr>
          <p:cNvPr id="10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Quantidade de livros doados pela Editora por </a:t>
            </a:r>
            <a:r>
              <a:rPr lang="pt-BR" sz="1400" dirty="0" smtClean="0">
                <a:solidFill>
                  <a:schemeClr val="bg1"/>
                </a:solidFill>
                <a:cs typeface="Arial" pitchFamily="34" charset="0"/>
              </a:rPr>
              <a:t>ano</a:t>
            </a:r>
            <a:endParaRPr lang="pt-BR" sz="14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4073056478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Espaço Reservado para Conteúdo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89531274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ângulo 7"/>
          <p:cNvSpPr/>
          <p:nvPr/>
        </p:nvSpPr>
        <p:spPr>
          <a:xfrm>
            <a:off x="395536" y="6611779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 smtClean="0"/>
              <a:t>Fonte: </a:t>
            </a:r>
            <a:r>
              <a:rPr lang="pt-BR" sz="1000" dirty="0" smtClean="0"/>
              <a:t>Editora. Org</a:t>
            </a:r>
            <a:r>
              <a:rPr lang="pt-BR" sz="1000" dirty="0"/>
              <a:t>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6357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Personalizada 18">
      <a:dk1>
        <a:srgbClr val="2F2B20"/>
      </a:dk1>
      <a:lt1>
        <a:srgbClr val="FFFFFF"/>
      </a:lt1>
      <a:dk2>
        <a:srgbClr val="004800"/>
      </a:dk2>
      <a:lt2>
        <a:srgbClr val="DFDCB7"/>
      </a:lt2>
      <a:accent1>
        <a:srgbClr val="FFC000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7354</TotalTime>
  <Words>249</Words>
  <Application>Microsoft Office PowerPoint</Application>
  <PresentationFormat>Apresentação na tela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Adjacência</vt:lpstr>
      <vt:lpstr>Indicadores da    </vt:lpstr>
      <vt:lpstr>Indicadores da UFGD </vt:lpstr>
      <vt:lpstr>Indicadores da UFGD Editora</vt:lpstr>
      <vt:lpstr>Indicadores da UFGD Editora</vt:lpstr>
      <vt:lpstr>Indicadores da UFGD Editora</vt:lpstr>
      <vt:lpstr>Indicadores da UFGD Editora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Cristiane Aparecida da Silva</dc:creator>
  <cp:lastModifiedBy>fernandosilva</cp:lastModifiedBy>
  <cp:revision>715</cp:revision>
  <cp:lastPrinted>2013-09-26T11:36:08Z</cp:lastPrinted>
  <dcterms:created xsi:type="dcterms:W3CDTF">2013-09-24T13:35:27Z</dcterms:created>
  <dcterms:modified xsi:type="dcterms:W3CDTF">2016-07-21T14:36:46Z</dcterms:modified>
</cp:coreProperties>
</file>